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304" r:id="rId3"/>
    <p:sldId id="298" r:id="rId4"/>
    <p:sldId id="296" r:id="rId5"/>
    <p:sldId id="299" r:id="rId6"/>
    <p:sldId id="300" r:id="rId7"/>
    <p:sldId id="301" r:id="rId8"/>
    <p:sldId id="303" r:id="rId9"/>
    <p:sldId id="302" r:id="rId10"/>
    <p:sldId id="295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jiPHVo6I27qkVjsP8wFSVLZsoz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5"/>
  </p:normalViewPr>
  <p:slideViewPr>
    <p:cSldViewPr snapToGrid="0" snapToObjects="1">
      <p:cViewPr varScale="1">
        <p:scale>
          <a:sx n="90" d="100"/>
          <a:sy n="90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35" Type="http://customschemas.google.com/relationships/presentationmetadata" Target="metadata"/></Relationships>
</file>

<file path=ppt/media/image1.png>
</file>

<file path=ppt/media/image2.jp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" name="Google Shape;15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82421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" name="Google Shape;15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91195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ookman Old Styl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0"/>
          <p:cNvSpPr txBox="1"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9"/>
          <p:cNvSpPr txBox="1"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okman Old Style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9"/>
          <p:cNvSpPr>
            <a:spLocks noGrp="1"/>
          </p:cNvSpPr>
          <p:nvPr>
            <p:ph type="pic" idx="2"/>
          </p:nvPr>
        </p:nvSpPr>
        <p:spPr>
          <a:xfrm>
            <a:off x="913806" y="621321"/>
            <a:ext cx="10367564" cy="3379735"/>
          </a:xfrm>
          <a:prstGeom prst="rect">
            <a:avLst/>
          </a:prstGeom>
          <a:noFill/>
          <a:ln w="1905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75" name="Google Shape;75;p29"/>
          <p:cNvSpPr txBox="1">
            <a:spLocks noGrp="1"/>
          </p:cNvSpPr>
          <p:nvPr>
            <p:ph type="body" idx="1"/>
          </p:nvPr>
        </p:nvSpPr>
        <p:spPr>
          <a:xfrm>
            <a:off x="913795" y="5108728"/>
            <a:ext cx="10365998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ookman Old Styl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0"/>
          <p:cNvSpPr txBox="1">
            <a:spLocks noGrp="1"/>
          </p:cNvSpPr>
          <p:nvPr>
            <p:ph type="body" idx="1"/>
          </p:nvPr>
        </p:nvSpPr>
        <p:spPr>
          <a:xfrm>
            <a:off x="913795" y="4204820"/>
            <a:ext cx="10353761" cy="1592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3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0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1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ookman Old Styl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1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426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31"/>
          <p:cNvSpPr txBox="1">
            <a:spLocks noGrp="1"/>
          </p:cNvSpPr>
          <p:nvPr>
            <p:ph type="body" idx="2"/>
          </p:nvPr>
        </p:nvSpPr>
        <p:spPr>
          <a:xfrm>
            <a:off x="913794" y="4204821"/>
            <a:ext cx="10353762" cy="1586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3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1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92" name="Google Shape;92;p31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Rockwell"/>
              <a:buNone/>
            </a:pPr>
            <a:r>
              <a:rPr lang="zh-CN" sz="8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1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Rockwell"/>
              <a:buNone/>
            </a:pPr>
            <a:r>
              <a:rPr lang="zh-CN" sz="8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rPr>
              <a:t>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2"/>
          <p:cNvSpPr txBox="1"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ookman Old Styl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2"/>
          <p:cNvSpPr txBox="1">
            <a:spLocks noGrp="1"/>
          </p:cNvSpPr>
          <p:nvPr>
            <p:ph type="body" idx="1"/>
          </p:nvPr>
        </p:nvSpPr>
        <p:spPr>
          <a:xfrm>
            <a:off x="913794" y="4650556"/>
            <a:ext cx="10353763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3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2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3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3"/>
          <p:cNvSpPr txBox="1"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3" name="Google Shape;103;p33"/>
          <p:cNvSpPr txBox="1">
            <a:spLocks noGrp="1"/>
          </p:cNvSpPr>
          <p:nvPr>
            <p:ph type="body" idx="2"/>
          </p:nvPr>
        </p:nvSpPr>
        <p:spPr>
          <a:xfrm>
            <a:off x="913794" y="2911624"/>
            <a:ext cx="3298956" cy="28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4" name="Google Shape;104;p33"/>
          <p:cNvSpPr txBox="1">
            <a:spLocks noGrp="1"/>
          </p:cNvSpPr>
          <p:nvPr>
            <p:ph type="body" idx="3"/>
          </p:nvPr>
        </p:nvSpPr>
        <p:spPr>
          <a:xfrm>
            <a:off x="4444878" y="2088320"/>
            <a:ext cx="3298558" cy="82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5" name="Google Shape;105;p33"/>
          <p:cNvSpPr txBox="1">
            <a:spLocks noGrp="1"/>
          </p:cNvSpPr>
          <p:nvPr>
            <p:ph type="body" idx="4"/>
          </p:nvPr>
        </p:nvSpPr>
        <p:spPr>
          <a:xfrm>
            <a:off x="4444878" y="2911624"/>
            <a:ext cx="3299821" cy="28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33"/>
          <p:cNvSpPr txBox="1">
            <a:spLocks noGrp="1"/>
          </p:cNvSpPr>
          <p:nvPr>
            <p:ph type="body" idx="5"/>
          </p:nvPr>
        </p:nvSpPr>
        <p:spPr>
          <a:xfrm>
            <a:off x="7973298" y="2088320"/>
            <a:ext cx="3291211" cy="82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7" name="Google Shape;107;p33"/>
          <p:cNvSpPr txBox="1">
            <a:spLocks noGrp="1"/>
          </p:cNvSpPr>
          <p:nvPr>
            <p:ph type="body" idx="6"/>
          </p:nvPr>
        </p:nvSpPr>
        <p:spPr>
          <a:xfrm>
            <a:off x="7976346" y="2911624"/>
            <a:ext cx="3291211" cy="28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3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3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4"/>
          <p:cNvSpPr txBox="1"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4" name="Google Shape;114;p34"/>
          <p:cNvSpPr>
            <a:spLocks noGrp="1"/>
          </p:cNvSpPr>
          <p:nvPr>
            <p:ph type="pic" idx="2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15" name="Google Shape;115;p34"/>
          <p:cNvSpPr txBox="1">
            <a:spLocks noGrp="1"/>
          </p:cNvSpPr>
          <p:nvPr>
            <p:ph type="body" idx="3"/>
          </p:nvPr>
        </p:nvSpPr>
        <p:spPr>
          <a:xfrm>
            <a:off x="913795" y="4772161"/>
            <a:ext cx="3298955" cy="1019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6" name="Google Shape;116;p34"/>
          <p:cNvSpPr txBox="1">
            <a:spLocks noGrp="1"/>
          </p:cNvSpPr>
          <p:nvPr>
            <p:ph type="body" idx="4"/>
          </p:nvPr>
        </p:nvSpPr>
        <p:spPr>
          <a:xfrm>
            <a:off x="4442701" y="4195899"/>
            <a:ext cx="329898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7" name="Google Shape;117;p34"/>
          <p:cNvSpPr>
            <a:spLocks noGrp="1"/>
          </p:cNvSpPr>
          <p:nvPr>
            <p:ph type="pic" idx="5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18" name="Google Shape;118;p34"/>
          <p:cNvSpPr txBox="1">
            <a:spLocks noGrp="1"/>
          </p:cNvSpPr>
          <p:nvPr>
            <p:ph type="body" idx="6"/>
          </p:nvPr>
        </p:nvSpPr>
        <p:spPr>
          <a:xfrm>
            <a:off x="4441348" y="4772160"/>
            <a:ext cx="3300336" cy="1019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9" name="Google Shape;119;p34"/>
          <p:cNvSpPr txBox="1">
            <a:spLocks noGrp="1"/>
          </p:cNvSpPr>
          <p:nvPr>
            <p:ph type="body" idx="7"/>
          </p:nvPr>
        </p:nvSpPr>
        <p:spPr>
          <a:xfrm>
            <a:off x="7973423" y="4195899"/>
            <a:ext cx="32899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p34"/>
          <p:cNvSpPr>
            <a:spLocks noGrp="1"/>
          </p:cNvSpPr>
          <p:nvPr>
            <p:ph type="pic" idx="8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21" name="Google Shape;121;p34"/>
          <p:cNvSpPr txBox="1">
            <a:spLocks noGrp="1"/>
          </p:cNvSpPr>
          <p:nvPr>
            <p:ph type="body" idx="9"/>
          </p:nvPr>
        </p:nvSpPr>
        <p:spPr>
          <a:xfrm>
            <a:off x="7973298" y="4772161"/>
            <a:ext cx="3294258" cy="1019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2" name="Google Shape;122;p34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4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_TEXT" type="vertTx">
  <p:cSld name="VERTICAL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5"/>
          <p:cNvSpPr txBox="1">
            <a:spLocks noGrp="1"/>
          </p:cNvSpPr>
          <p:nvPr>
            <p:ph type="body" idx="1"/>
          </p:nvPr>
        </p:nvSpPr>
        <p:spPr>
          <a:xfrm rot="5400000">
            <a:off x="4243108" y="-1233249"/>
            <a:ext cx="3695136" cy="10353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35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5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3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_TITLE_AND_VERTICAL_TEXT" type="vertTitleAndTx">
  <p:cSld name="VERTICAL_TITLE_AND_VERTICAL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6"/>
          <p:cNvSpPr txBox="1">
            <a:spLocks noGrp="1"/>
          </p:cNvSpPr>
          <p:nvPr>
            <p:ph type="title"/>
          </p:nvPr>
        </p:nvSpPr>
        <p:spPr>
          <a:xfrm rot="5400000">
            <a:off x="7405428" y="1929071"/>
            <a:ext cx="5181601" cy="2542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Bookman Old Style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36"/>
          <p:cNvSpPr txBox="1">
            <a:spLocks noGrp="1"/>
          </p:cNvSpPr>
          <p:nvPr>
            <p:ph type="body" idx="1"/>
          </p:nvPr>
        </p:nvSpPr>
        <p:spPr>
          <a:xfrm rot="5400000">
            <a:off x="2152346" y="-628953"/>
            <a:ext cx="5181601" cy="7658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3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6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3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EC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1"/>
          <p:cNvSpPr txBox="1"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Bookman Old Style"/>
              <a:buNone/>
              <a:defRPr sz="3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_OBJECT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body" idx="1"/>
          </p:nvPr>
        </p:nvSpPr>
        <p:spPr>
          <a:xfrm>
            <a:off x="913795" y="2088319"/>
            <a:ext cx="5106004" cy="370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body" idx="2"/>
          </p:nvPr>
        </p:nvSpPr>
        <p:spPr>
          <a:xfrm>
            <a:off x="6173403" y="2088319"/>
            <a:ext cx="5094154" cy="3702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3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_OBJECTS_WITH_TEXT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body" idx="2"/>
          </p:nvPr>
        </p:nvSpPr>
        <p:spPr>
          <a:xfrm>
            <a:off x="913795" y="2912232"/>
            <a:ext cx="5107208" cy="287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body" idx="3"/>
          </p:nvPr>
        </p:nvSpPr>
        <p:spPr>
          <a:xfrm>
            <a:off x="6402003" y="2088320"/>
            <a:ext cx="4865554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4"/>
          </p:nvPr>
        </p:nvSpPr>
        <p:spPr>
          <a:xfrm>
            <a:off x="6172200" y="2912232"/>
            <a:ext cx="5095357" cy="287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ECT_WITH_CAPTION_TEXT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7"/>
          <p:cNvSpPr txBox="1"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ookman Old Style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7"/>
          <p:cNvSpPr txBox="1">
            <a:spLocks noGrp="1"/>
          </p:cNvSpPr>
          <p:nvPr>
            <p:ph type="body" idx="1"/>
          </p:nvPr>
        </p:nvSpPr>
        <p:spPr>
          <a:xfrm>
            <a:off x="5078064" y="609600"/>
            <a:ext cx="6189492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7"/>
          <p:cNvSpPr txBox="1">
            <a:spLocks noGrp="1"/>
          </p:cNvSpPr>
          <p:nvPr>
            <p:ph type="body" idx="2"/>
          </p:nvPr>
        </p:nvSpPr>
        <p:spPr>
          <a:xfrm>
            <a:off x="917228" y="2971800"/>
            <a:ext cx="3932237" cy="2819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7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7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_WITH_CAPTION_TEXT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8"/>
          <p:cNvSpPr txBox="1"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ookman Old Styl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8"/>
          <p:cNvSpPr>
            <a:spLocks noGrp="1"/>
          </p:cNvSpPr>
          <p:nvPr>
            <p:ph type="pic" idx="2"/>
          </p:nvPr>
        </p:nvSpPr>
        <p:spPr>
          <a:xfrm>
            <a:off x="7424804" y="758881"/>
            <a:ext cx="3255356" cy="4883038"/>
          </a:xfrm>
          <a:prstGeom prst="rect">
            <a:avLst/>
          </a:prstGeom>
          <a:noFill/>
          <a:ln w="1905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68" name="Google Shape;68;p28"/>
          <p:cNvSpPr txBox="1">
            <a:spLocks noGrp="1"/>
          </p:cNvSpPr>
          <p:nvPr>
            <p:ph type="body" idx="1"/>
          </p:nvPr>
        </p:nvSpPr>
        <p:spPr>
          <a:xfrm>
            <a:off x="913794" y="2971800"/>
            <a:ext cx="593495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8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Bookman Old Style"/>
              <a:buNone/>
              <a:defRPr sz="3400" b="1" i="0" u="none" strike="noStrike" cap="none">
                <a:solidFill>
                  <a:schemeClr val="dk1"/>
                </a:solidFill>
                <a:latin typeface="Bookman Old Style"/>
                <a:ea typeface="Bookman Old Style"/>
                <a:cs typeface="Bookman Old Style"/>
                <a:sym typeface="Bookman Old Sty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ftr" idx="11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"/>
          <p:cNvSpPr txBox="1">
            <a:spLocks noGrp="1"/>
          </p:cNvSpPr>
          <p:nvPr>
            <p:ph type="ctrTitle"/>
          </p:nvPr>
        </p:nvSpPr>
        <p:spPr>
          <a:xfrm>
            <a:off x="5742847" y="688769"/>
            <a:ext cx="5924400" cy="3363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lvl="0" algn="l">
              <a:lnSpc>
                <a:spcPct val="150000"/>
              </a:lnSpc>
              <a:buClr>
                <a:srgbClr val="555555"/>
              </a:buClr>
              <a:buSzPts val="3600"/>
            </a:pPr>
            <a:r>
              <a:rPr lang="en-US" altLang="zh-CN" dirty="0" err="1"/>
              <a:t>金刚七句之上师瑜伽</a:t>
            </a:r>
            <a:r>
              <a:rPr lang="zh-CN" altLang="zh-CN" sz="3600" dirty="0"/>
              <a:t> </a:t>
            </a:r>
            <a:endParaRPr sz="3600" dirty="0">
              <a:solidFill>
                <a:srgbClr val="555555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3600"/>
              <a:buFont typeface="Rockwell"/>
              <a:buChar char="●"/>
            </a:pPr>
            <a:r>
              <a:rPr lang="zh-CN" altLang="en-US" sz="3600" dirty="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复习</a:t>
            </a:r>
            <a:endParaRPr sz="3600" dirty="0">
              <a:solidFill>
                <a:srgbClr val="555555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marL="457200" lvl="0" indent="-457200" algn="l">
              <a:lnSpc>
                <a:spcPct val="150000"/>
              </a:lnSpc>
              <a:buClr>
                <a:srgbClr val="555555"/>
              </a:buClr>
              <a:buSzPts val="3600"/>
              <a:buFont typeface="Rockwell"/>
              <a:buChar char="●"/>
            </a:pPr>
            <a:r>
              <a:rPr lang="zh-CN" altLang="zh-CN" sz="3600" dirty="0">
                <a:solidFill>
                  <a:srgbClr val="555555"/>
                </a:solidFill>
                <a:latin typeface="Rockwell"/>
                <a:ea typeface="Rockwell"/>
                <a:cs typeface="Rockwell"/>
                <a:sym typeface="Rockwell"/>
              </a:rPr>
              <a:t>讨论 </a:t>
            </a:r>
            <a:endParaRPr sz="3600" dirty="0">
              <a:solidFill>
                <a:srgbClr val="555555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42" name="Google Shape;142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2" y="0"/>
            <a:ext cx="4781725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>
            <a:spLocks noGrp="1"/>
          </p:cNvSpPr>
          <p:nvPr>
            <p:ph type="title"/>
          </p:nvPr>
        </p:nvSpPr>
        <p:spPr>
          <a:xfrm>
            <a:off x="2701075" y="639825"/>
            <a:ext cx="57303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60"/>
              <a:buFont typeface="Bookman Old Style"/>
              <a:buNone/>
            </a:pPr>
            <a:r>
              <a:rPr lang="zh-CN" sz="3060" b="1"/>
              <a:t>                    </a:t>
            </a:r>
            <a:br>
              <a:rPr lang="zh-CN" sz="3060" b="1"/>
            </a:br>
            <a:r>
              <a:rPr lang="zh-CN" sz="3959">
                <a:solidFill>
                  <a:srgbClr val="555555"/>
                </a:solidFill>
              </a:rPr>
              <a:t>    </a:t>
            </a:r>
            <a:r>
              <a:rPr lang="zh-CN" sz="3959">
                <a:solidFill>
                  <a:schemeClr val="dk1"/>
                </a:solidFill>
              </a:rPr>
              <a:t>    </a:t>
            </a:r>
            <a:br>
              <a:rPr lang="zh-CN" sz="3959">
                <a:solidFill>
                  <a:schemeClr val="dk1"/>
                </a:solidFill>
              </a:rPr>
            </a:br>
            <a:endParaRPr sz="3959">
              <a:solidFill>
                <a:schemeClr val="dk1"/>
              </a:solidFill>
            </a:endParaRPr>
          </a:p>
        </p:txBody>
      </p:sp>
      <p:sp>
        <p:nvSpPr>
          <p:cNvPr id="154" name="Google Shape;154;p18"/>
          <p:cNvSpPr txBox="1"/>
          <p:nvPr/>
        </p:nvSpPr>
        <p:spPr>
          <a:xfrm>
            <a:off x="4729975" y="277900"/>
            <a:ext cx="33885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zh-CN" altLang="en-US" sz="3500" b="1" dirty="0">
                <a:solidFill>
                  <a:schemeClr val="dk1"/>
                </a:solidFill>
              </a:rPr>
              <a:t>思考题</a:t>
            </a:r>
            <a:endParaRPr sz="30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rgbClr val="333333"/>
              </a:solidFill>
              <a:highlight>
                <a:srgbClr val="333333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rgbClr val="55555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333333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55" name="Google Shape;155;p18"/>
          <p:cNvSpPr txBox="1"/>
          <p:nvPr/>
        </p:nvSpPr>
        <p:spPr>
          <a:xfrm>
            <a:off x="1051975" y="1769450"/>
            <a:ext cx="10744500" cy="35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zh-CN" sz="2600" b="1" dirty="0">
                <a:solidFill>
                  <a:srgbClr val="333333"/>
                </a:solidFill>
              </a:rPr>
              <a:t>1</a:t>
            </a:r>
            <a:r>
              <a:rPr lang="zh-CN" altLang="en-US" sz="2600" b="1" dirty="0">
                <a:solidFill>
                  <a:srgbClr val="333333"/>
                </a:solidFill>
              </a:rPr>
              <a:t>、一个完整的修法包括哪些部分？</a:t>
            </a:r>
            <a:endParaRPr lang="en-US" altLang="zh-CN" sz="2600" b="1" dirty="0">
              <a:solidFill>
                <a:srgbClr val="333333"/>
              </a:solidFill>
            </a:endParaRPr>
          </a:p>
          <a:p>
            <a:r>
              <a:rPr lang="en-US" altLang="zh-CN" sz="2600" b="1" dirty="0">
                <a:solidFill>
                  <a:srgbClr val="333333"/>
                </a:solidFill>
              </a:rPr>
              <a:t>2</a:t>
            </a:r>
            <a:r>
              <a:rPr lang="zh-CN" altLang="en-US" sz="2600" b="1" dirty="0">
                <a:solidFill>
                  <a:srgbClr val="333333"/>
                </a:solidFill>
              </a:rPr>
              <a:t>、金刚七句之上师瑜伽</a:t>
            </a:r>
            <a:r>
              <a:rPr lang="en-US" altLang="zh-CN" sz="2600" b="1" dirty="0">
                <a:solidFill>
                  <a:srgbClr val="333333"/>
                </a:solidFill>
              </a:rPr>
              <a:t>—</a:t>
            </a:r>
            <a:r>
              <a:rPr lang="zh-CN" altLang="en-US" sz="2600" b="1" dirty="0">
                <a:solidFill>
                  <a:srgbClr val="333333"/>
                </a:solidFill>
              </a:rPr>
              <a:t>降加持雨，修法本身包括哪些部分？</a:t>
            </a:r>
            <a:endParaRPr lang="en-US" altLang="zh-CN" sz="2600" b="1" dirty="0">
              <a:solidFill>
                <a:srgbClr val="333333"/>
              </a:solidFill>
            </a:endParaRPr>
          </a:p>
          <a:p>
            <a:r>
              <a:rPr lang="en-US" altLang="zh-CN" sz="2600" b="1" dirty="0">
                <a:solidFill>
                  <a:srgbClr val="333333"/>
                </a:solidFill>
              </a:rPr>
              <a:t>3</a:t>
            </a:r>
            <a:r>
              <a:rPr lang="zh-CN" altLang="en-US" sz="2600" b="1" dirty="0">
                <a:solidFill>
                  <a:srgbClr val="333333"/>
                </a:solidFill>
              </a:rPr>
              <a:t>、观想皈依境时需要注意什么问题</a:t>
            </a:r>
            <a:r>
              <a:rPr lang="zh-CN" altLang="zh-CN" sz="2600" b="1" dirty="0">
                <a:solidFill>
                  <a:srgbClr val="333333"/>
                </a:solidFill>
              </a:rPr>
              <a:t>？</a:t>
            </a:r>
            <a:endParaRPr lang="en-US" altLang="zh-CN" sz="2600" b="1" dirty="0">
              <a:solidFill>
                <a:srgbClr val="333333"/>
              </a:solidFill>
            </a:endParaRPr>
          </a:p>
          <a:p>
            <a:r>
              <a:rPr lang="en-US" altLang="zh-CN" sz="2600" b="1" dirty="0">
                <a:solidFill>
                  <a:srgbClr val="333333"/>
                </a:solidFill>
              </a:rPr>
              <a:t>4</a:t>
            </a:r>
            <a:r>
              <a:rPr lang="zh-CN" altLang="en-US" sz="2600" b="1" dirty="0">
                <a:solidFill>
                  <a:srgbClr val="333333"/>
                </a:solidFill>
              </a:rPr>
              <a:t>、</a:t>
            </a:r>
            <a:r>
              <a:rPr lang="zh-CN" altLang="zh-CN" sz="2600" b="1" dirty="0">
                <a:solidFill>
                  <a:srgbClr val="333333"/>
                </a:solidFill>
              </a:rPr>
              <a:t>在集中念七句祈祷文时（或者念心咒）</a:t>
            </a:r>
            <a:r>
              <a:rPr lang="zh-CN" altLang="en-US" sz="2600" b="1" dirty="0">
                <a:solidFill>
                  <a:srgbClr val="333333"/>
                </a:solidFill>
              </a:rPr>
              <a:t>如何观想？</a:t>
            </a:r>
            <a:endParaRPr lang="en-US" altLang="zh-CN" sz="2600" b="1" dirty="0">
              <a:solidFill>
                <a:srgbClr val="333333"/>
              </a:solidFill>
            </a:endParaRPr>
          </a:p>
          <a:p>
            <a:r>
              <a:rPr lang="en-US" altLang="zh-CN" sz="2600" b="1" dirty="0">
                <a:solidFill>
                  <a:srgbClr val="333333"/>
                </a:solidFill>
              </a:rPr>
              <a:t>5</a:t>
            </a:r>
            <a:r>
              <a:rPr lang="zh-CN" altLang="en-US" sz="2600" b="1" dirty="0">
                <a:solidFill>
                  <a:srgbClr val="333333"/>
                </a:solidFill>
              </a:rPr>
              <a:t>、起座后如何作意？</a:t>
            </a:r>
            <a:endParaRPr sz="2600" b="1" dirty="0">
              <a:solidFill>
                <a:srgbClr val="333333"/>
              </a:solidFill>
            </a:endParaRPr>
          </a:p>
        </p:txBody>
      </p:sp>
      <p:pic>
        <p:nvPicPr>
          <p:cNvPr id="156" name="Google Shape;15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1725" y="317100"/>
            <a:ext cx="921500" cy="921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1728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>
            <a:spLocks noGrp="1"/>
          </p:cNvSpPr>
          <p:nvPr>
            <p:ph type="title"/>
          </p:nvPr>
        </p:nvSpPr>
        <p:spPr>
          <a:xfrm>
            <a:off x="2701075" y="639825"/>
            <a:ext cx="57303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60"/>
              <a:buFont typeface="Bookman Old Style"/>
              <a:buNone/>
            </a:pPr>
            <a:r>
              <a:rPr lang="zh-CN" sz="3060" b="1"/>
              <a:t>                    </a:t>
            </a:r>
            <a:br>
              <a:rPr lang="zh-CN" sz="3060" b="1"/>
            </a:br>
            <a:r>
              <a:rPr lang="zh-CN" sz="3959">
                <a:solidFill>
                  <a:srgbClr val="555555"/>
                </a:solidFill>
              </a:rPr>
              <a:t>    </a:t>
            </a:r>
            <a:r>
              <a:rPr lang="zh-CN" sz="3959">
                <a:solidFill>
                  <a:schemeClr val="dk1"/>
                </a:solidFill>
              </a:rPr>
              <a:t>    </a:t>
            </a:r>
            <a:br>
              <a:rPr lang="zh-CN" sz="3959">
                <a:solidFill>
                  <a:schemeClr val="dk1"/>
                </a:solidFill>
              </a:rPr>
            </a:br>
            <a:endParaRPr sz="3959">
              <a:solidFill>
                <a:schemeClr val="dk1"/>
              </a:solidFill>
            </a:endParaRPr>
          </a:p>
        </p:txBody>
      </p:sp>
      <p:sp>
        <p:nvSpPr>
          <p:cNvPr id="154" name="Google Shape;154;p18"/>
          <p:cNvSpPr txBox="1"/>
          <p:nvPr/>
        </p:nvSpPr>
        <p:spPr>
          <a:xfrm>
            <a:off x="4729975" y="277900"/>
            <a:ext cx="33885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zh-CN" altLang="en-US" sz="3500" b="1" dirty="0">
                <a:solidFill>
                  <a:schemeClr val="dk1"/>
                </a:solidFill>
              </a:rPr>
              <a:t>思考题</a:t>
            </a:r>
            <a:endParaRPr sz="30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rgbClr val="333333"/>
              </a:solidFill>
              <a:highlight>
                <a:srgbClr val="333333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25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 dirty="0">
              <a:solidFill>
                <a:srgbClr val="55555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333333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55" name="Google Shape;155;p18"/>
          <p:cNvSpPr txBox="1"/>
          <p:nvPr/>
        </p:nvSpPr>
        <p:spPr>
          <a:xfrm>
            <a:off x="1051975" y="1769450"/>
            <a:ext cx="10744500" cy="35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altLang="zh-CN" sz="2600" b="1" dirty="0">
                <a:solidFill>
                  <a:srgbClr val="333333"/>
                </a:solidFill>
              </a:rPr>
              <a:t>1</a:t>
            </a:r>
            <a:r>
              <a:rPr lang="zh-CN" altLang="en-US" sz="2600" b="1" dirty="0">
                <a:solidFill>
                  <a:srgbClr val="333333"/>
                </a:solidFill>
              </a:rPr>
              <a:t>、一个完整的修法包括哪些部分？</a:t>
            </a:r>
            <a:endParaRPr lang="en-US" altLang="zh-CN" sz="2600" b="1" dirty="0">
              <a:solidFill>
                <a:srgbClr val="333333"/>
              </a:solidFill>
            </a:endParaRPr>
          </a:p>
          <a:p>
            <a:r>
              <a:rPr lang="en-US" altLang="zh-CN" sz="2600" b="1" dirty="0">
                <a:solidFill>
                  <a:srgbClr val="333333"/>
                </a:solidFill>
              </a:rPr>
              <a:t>2</a:t>
            </a:r>
            <a:r>
              <a:rPr lang="zh-CN" altLang="en-US" sz="2600" b="1" dirty="0">
                <a:solidFill>
                  <a:srgbClr val="333333"/>
                </a:solidFill>
              </a:rPr>
              <a:t>、金刚七句之上师瑜伽</a:t>
            </a:r>
            <a:r>
              <a:rPr lang="en-US" altLang="zh-CN" sz="2600" b="1" dirty="0">
                <a:solidFill>
                  <a:srgbClr val="333333"/>
                </a:solidFill>
              </a:rPr>
              <a:t>—</a:t>
            </a:r>
            <a:r>
              <a:rPr lang="zh-CN" altLang="en-US" sz="2600" b="1" dirty="0">
                <a:solidFill>
                  <a:srgbClr val="333333"/>
                </a:solidFill>
              </a:rPr>
              <a:t>降加持雨，修法本身包括哪些部分？</a:t>
            </a:r>
            <a:endParaRPr lang="en-US" altLang="zh-CN" sz="2600" b="1" dirty="0">
              <a:solidFill>
                <a:srgbClr val="333333"/>
              </a:solidFill>
            </a:endParaRPr>
          </a:p>
          <a:p>
            <a:r>
              <a:rPr lang="en-US" altLang="zh-CN" sz="2600" b="1" dirty="0">
                <a:solidFill>
                  <a:srgbClr val="333333"/>
                </a:solidFill>
              </a:rPr>
              <a:t>3</a:t>
            </a:r>
            <a:r>
              <a:rPr lang="zh-CN" altLang="en-US" sz="2600" b="1" dirty="0">
                <a:solidFill>
                  <a:srgbClr val="333333"/>
                </a:solidFill>
              </a:rPr>
              <a:t>、观想皈依境时需要注意什么问题</a:t>
            </a:r>
            <a:r>
              <a:rPr lang="zh-CN" altLang="zh-CN" sz="2600" b="1" dirty="0">
                <a:solidFill>
                  <a:srgbClr val="333333"/>
                </a:solidFill>
              </a:rPr>
              <a:t>？</a:t>
            </a:r>
            <a:endParaRPr lang="en-US" altLang="zh-CN" sz="2600" b="1" dirty="0">
              <a:solidFill>
                <a:srgbClr val="333333"/>
              </a:solidFill>
            </a:endParaRPr>
          </a:p>
          <a:p>
            <a:r>
              <a:rPr lang="en-US" altLang="zh-CN" sz="2600" b="1" dirty="0">
                <a:solidFill>
                  <a:srgbClr val="333333"/>
                </a:solidFill>
              </a:rPr>
              <a:t>4</a:t>
            </a:r>
            <a:r>
              <a:rPr lang="zh-CN" altLang="en-US" sz="2600" b="1" dirty="0">
                <a:solidFill>
                  <a:srgbClr val="333333"/>
                </a:solidFill>
              </a:rPr>
              <a:t>、</a:t>
            </a:r>
            <a:r>
              <a:rPr lang="zh-CN" altLang="zh-CN" sz="2600" b="1" dirty="0">
                <a:solidFill>
                  <a:srgbClr val="333333"/>
                </a:solidFill>
              </a:rPr>
              <a:t>在集中念七句祈祷文时（或者念心咒）</a:t>
            </a:r>
            <a:r>
              <a:rPr lang="zh-CN" altLang="en-US" sz="2600" b="1" dirty="0">
                <a:solidFill>
                  <a:srgbClr val="333333"/>
                </a:solidFill>
              </a:rPr>
              <a:t>如何观想？</a:t>
            </a:r>
            <a:endParaRPr lang="en-US" altLang="zh-CN" sz="2600" b="1" dirty="0">
              <a:solidFill>
                <a:srgbClr val="333333"/>
              </a:solidFill>
            </a:endParaRPr>
          </a:p>
          <a:p>
            <a:r>
              <a:rPr lang="en-US" altLang="zh-CN" sz="2600" b="1" dirty="0">
                <a:solidFill>
                  <a:srgbClr val="333333"/>
                </a:solidFill>
              </a:rPr>
              <a:t>5</a:t>
            </a:r>
            <a:r>
              <a:rPr lang="zh-CN" altLang="en-US" sz="2600" b="1" dirty="0">
                <a:solidFill>
                  <a:srgbClr val="333333"/>
                </a:solidFill>
              </a:rPr>
              <a:t>、起座后如何作意？</a:t>
            </a:r>
            <a:endParaRPr sz="2600" b="1" dirty="0">
              <a:solidFill>
                <a:srgbClr val="333333"/>
              </a:solidFill>
            </a:endParaRPr>
          </a:p>
        </p:txBody>
      </p:sp>
      <p:pic>
        <p:nvPicPr>
          <p:cNvPr id="156" name="Google Shape;15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1725" y="317100"/>
            <a:ext cx="921500" cy="921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3563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9">
            <a:extLst>
              <a:ext uri="{FF2B5EF4-FFF2-40B4-BE49-F238E27FC236}">
                <a16:creationId xmlns:a16="http://schemas.microsoft.com/office/drawing/2014/main" id="{7FE4F703-A7D0-6245-A694-76D1EF9B1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457056" tIns="457056" rIns="457056" bIns="457056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55447C7-043A-A148-80BB-9ED19C30657A}"/>
              </a:ext>
            </a:extLst>
          </p:cNvPr>
          <p:cNvSpPr/>
          <p:nvPr/>
        </p:nvSpPr>
        <p:spPr>
          <a:xfrm>
            <a:off x="1721922" y="751757"/>
            <a:ext cx="9286504" cy="327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本课提纲</a:t>
            </a:r>
            <a:r>
              <a:rPr lang="zh-CN" altLang="en-US" sz="36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</a:p>
          <a:p>
            <a:r>
              <a:rPr lang="zh-CN" altLang="en-US" sz="36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endParaRPr lang="zh-CN" altLang="en-US" sz="2700" dirty="0">
              <a:solidFill>
                <a:srgbClr val="464646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pPr lvl="1" algn="just"/>
            <a:endParaRPr lang="zh-CN" altLang="en-US" sz="2700" dirty="0">
              <a:solidFill>
                <a:srgbClr val="464646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pPr lvl="1" algn="just"/>
            <a:r>
              <a:rPr lang="en-US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▪ 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莲师修法的重要性 </a:t>
            </a:r>
          </a:p>
          <a:p>
            <a:r>
              <a:rPr lang="en-US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▪ 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莲师修法的适合对象 </a:t>
            </a:r>
          </a:p>
          <a:p>
            <a:r>
              <a:rPr lang="en-US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▪ 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莲花生大师的功德 </a:t>
            </a:r>
          </a:p>
          <a:p>
            <a:r>
              <a:rPr lang="en-US" altLang="zh-CN" sz="2700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▪ </a:t>
            </a:r>
            <a:r>
              <a:rPr lang="zh-CN" altLang="zh-CN" sz="2700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具体修法</a:t>
            </a:r>
            <a:endParaRPr lang="zh-CN" altLang="en-US" sz="2700" dirty="0">
              <a:solidFill>
                <a:srgbClr val="FF0000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6037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9">
            <a:extLst>
              <a:ext uri="{FF2B5EF4-FFF2-40B4-BE49-F238E27FC236}">
                <a16:creationId xmlns:a16="http://schemas.microsoft.com/office/drawing/2014/main" id="{7FE4F703-A7D0-6245-A694-76D1EF9B1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457056" tIns="457056" rIns="457056" bIns="457056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55447C7-043A-A148-80BB-9ED19C30657A}"/>
              </a:ext>
            </a:extLst>
          </p:cNvPr>
          <p:cNvSpPr/>
          <p:nvPr/>
        </p:nvSpPr>
        <p:spPr>
          <a:xfrm>
            <a:off x="1721922" y="751757"/>
            <a:ext cx="928650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莲师修法的重要性 </a:t>
            </a:r>
          </a:p>
          <a:p>
            <a:endParaRPr lang="zh-CN" altLang="en-US" sz="3600" b="1" dirty="0">
              <a:solidFill>
                <a:srgbClr val="313131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pPr lvl="1" algn="just"/>
            <a:endParaRPr lang="zh-CN" altLang="en-US" sz="2700" dirty="0">
              <a:solidFill>
                <a:srgbClr val="464646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pPr lvl="1" algn="just"/>
            <a:r>
              <a:rPr lang="zh-CN" altLang="en-US" sz="2700" dirty="0">
                <a:solidFill>
                  <a:srgbClr val="464646"/>
                </a:solidFill>
                <a:latin typeface="Arial" panose="020B0604020202020204" pitchFamily="34" charset="0"/>
              </a:rPr>
              <a:t>▪ </a:t>
            </a:r>
            <a:r>
              <a:rPr lang="zh-CN" altLang="en-US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密法特别强调三根本（上师是一切加持的根本；本尊是一</a:t>
            </a:r>
          </a:p>
          <a:p>
            <a:pPr lvl="2" algn="just"/>
            <a:r>
              <a:rPr lang="zh-CN" altLang="en-US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切成就的根本；空行是消除障碍的根本），上师修法是密</a:t>
            </a:r>
          </a:p>
          <a:p>
            <a:pPr lvl="2" algn="just"/>
            <a:r>
              <a:rPr lang="zh-CN" altLang="en-US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法三根本修法中最重要的 </a:t>
            </a:r>
          </a:p>
          <a:p>
            <a:pPr lvl="1" algn="just"/>
            <a:r>
              <a:rPr lang="zh-CN" altLang="en-US" sz="2700" dirty="0">
                <a:solidFill>
                  <a:srgbClr val="464646"/>
                </a:solidFill>
                <a:latin typeface="Arial" panose="020B0604020202020204" pitchFamily="34" charset="0"/>
              </a:rPr>
              <a:t>▪ </a:t>
            </a:r>
            <a:r>
              <a:rPr lang="zh-CN" altLang="en-US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上师瑜伽是一种非常简便又非常直接的证悟方式。莲师修</a:t>
            </a:r>
          </a:p>
          <a:p>
            <a:pPr lvl="2" algn="just"/>
            <a:r>
              <a:rPr lang="zh-CN" altLang="en-US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法既可作为生起次第的本尊修法，也可当做上师瑜伽的修</a:t>
            </a:r>
          </a:p>
          <a:p>
            <a:pPr lvl="2" algn="just"/>
            <a:r>
              <a:rPr lang="zh-CN" altLang="en-US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法，尤为重要。 </a:t>
            </a:r>
          </a:p>
          <a:p>
            <a:pPr lvl="1" algn="just"/>
            <a:r>
              <a:rPr lang="zh-CN" altLang="en-US" sz="2700" dirty="0">
                <a:solidFill>
                  <a:srgbClr val="464646"/>
                </a:solidFill>
                <a:latin typeface="Arial" panose="020B0604020202020204" pitchFamily="34" charset="0"/>
              </a:rPr>
              <a:t>▪ </a:t>
            </a:r>
            <a:r>
              <a:rPr lang="zh-CN" altLang="en-US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此文介绍的莲花生大师修法，属于上师的修法之一。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642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9">
            <a:extLst>
              <a:ext uri="{FF2B5EF4-FFF2-40B4-BE49-F238E27FC236}">
                <a16:creationId xmlns:a16="http://schemas.microsoft.com/office/drawing/2014/main" id="{7FE4F703-A7D0-6245-A694-76D1EF9B1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457056" tIns="457056" rIns="457056" bIns="457056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55447C7-043A-A148-80BB-9ED19C30657A}"/>
              </a:ext>
            </a:extLst>
          </p:cNvPr>
          <p:cNvSpPr/>
          <p:nvPr/>
        </p:nvSpPr>
        <p:spPr>
          <a:xfrm>
            <a:off x="1721921" y="751757"/>
            <a:ext cx="929838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莲师修法的适合对象 </a:t>
            </a:r>
            <a:endParaRPr lang="zh-CN" altLang="en-US" sz="3600" b="1" dirty="0">
              <a:solidFill>
                <a:srgbClr val="313131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r>
              <a:rPr lang="zh-CN" altLang="en-US" sz="36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</a:p>
          <a:p>
            <a:pPr lvl="1" algn="just"/>
            <a:endParaRPr lang="zh-CN" altLang="en-US" sz="3600" b="1" dirty="0">
              <a:solidFill>
                <a:srgbClr val="313131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r>
              <a:rPr lang="en-US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▪ 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在开始的</a:t>
            </a:r>
            <a:r>
              <a:rPr lang="zh-CN" altLang="zh-CN" sz="2700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准备阶段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，中间的</a:t>
            </a:r>
            <a:r>
              <a:rPr lang="zh-CN" altLang="zh-CN" sz="2700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修行阶段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，以及最后的</a:t>
            </a:r>
            <a:r>
              <a:rPr lang="zh-CN" altLang="zh-CN" sz="2700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证悟阶</a:t>
            </a:r>
          </a:p>
          <a:p>
            <a:r>
              <a:rPr lang="zh-CN" altLang="zh-CN" sz="2700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段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，莲师修法都举足轻重。 </a:t>
            </a:r>
          </a:p>
          <a:p>
            <a:r>
              <a:rPr lang="en-US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▪ 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刚入门修行的人； </a:t>
            </a:r>
          </a:p>
          <a:p>
            <a:r>
              <a:rPr lang="en-US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▪ 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正在修行的人； </a:t>
            </a:r>
          </a:p>
          <a:p>
            <a:r>
              <a:rPr lang="en-US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▪ 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出现违缘的人； </a:t>
            </a:r>
          </a:p>
          <a:p>
            <a:r>
              <a:rPr lang="en-US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▪ 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希望证悟的人，上师瑜伽的修法是证悟的最佳途径。</a:t>
            </a:r>
            <a:endParaRPr lang="zh-CN" altLang="en-US" sz="2700" dirty="0">
              <a:solidFill>
                <a:srgbClr val="464646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4387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9">
            <a:extLst>
              <a:ext uri="{FF2B5EF4-FFF2-40B4-BE49-F238E27FC236}">
                <a16:creationId xmlns:a16="http://schemas.microsoft.com/office/drawing/2014/main" id="{7FE4F703-A7D0-6245-A694-76D1EF9B1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457056" tIns="457056" rIns="457056" bIns="457056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55447C7-043A-A148-80BB-9ED19C30657A}"/>
              </a:ext>
            </a:extLst>
          </p:cNvPr>
          <p:cNvSpPr/>
          <p:nvPr/>
        </p:nvSpPr>
        <p:spPr>
          <a:xfrm>
            <a:off x="1721922" y="751757"/>
            <a:ext cx="9286504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36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莲花生大师的功德 </a:t>
            </a:r>
            <a:endParaRPr lang="zh-CN" altLang="en-US" sz="3600" b="1" dirty="0">
              <a:solidFill>
                <a:srgbClr val="313131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r>
              <a:rPr lang="zh-CN" altLang="en-US" sz="36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endParaRPr lang="zh-CN" altLang="en-US" sz="2700" dirty="0">
              <a:solidFill>
                <a:srgbClr val="464646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pPr lvl="1" algn="just"/>
            <a:endParaRPr lang="zh-CN" altLang="zh-CN" sz="2700" dirty="0">
              <a:solidFill>
                <a:srgbClr val="464646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r>
              <a:rPr lang="en-US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▪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莲花生大师的工作，就是加持末法时代的修行人，并帮助他们遣除内、外、密的障碍。内（邪见）、外（自然灾害</a:t>
            </a:r>
          </a:p>
          <a:p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和鬼神）、密（修行和精神上出现的其他障碍）。</a:t>
            </a:r>
            <a:r>
              <a:rPr lang="zh-CN" altLang="zh-CN" sz="2700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遣除障碍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违缘最好的方法，就是修莲花生大师的法</a:t>
            </a:r>
            <a:r>
              <a:rPr lang="zh-CN" altLang="en-US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。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endParaRPr lang="en-US" altLang="zh-CN" sz="2700" dirty="0">
              <a:solidFill>
                <a:srgbClr val="464646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endParaRPr lang="en-US" altLang="zh-CN" sz="2700" dirty="0">
              <a:solidFill>
                <a:srgbClr val="464646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  <a:p>
            <a:r>
              <a:rPr lang="en-US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▪</a:t>
            </a:r>
            <a:r>
              <a:rPr lang="zh-CN" altLang="zh-CN" sz="2700" dirty="0">
                <a:solidFill>
                  <a:srgbClr val="464646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莲花生大师为诸佛菩萨的总体，是所有佛菩萨的代表。也可以说，莲花生大师包含了所有佛菩萨的加持和功德。我们需要对莲师生起坚固的信心。</a:t>
            </a:r>
            <a:endParaRPr lang="zh-CN" altLang="en-US" sz="2700" dirty="0">
              <a:solidFill>
                <a:srgbClr val="464646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1110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02A837A-87DB-BF41-8057-D322B1B75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140" y="885834"/>
            <a:ext cx="8027720" cy="4072764"/>
          </a:xfrm>
          <a:prstGeom prst="rect">
            <a:avLst/>
          </a:prstGeom>
        </p:spPr>
      </p:pic>
      <p:sp>
        <p:nvSpPr>
          <p:cNvPr id="5" name="下箭头标注 4">
            <a:extLst>
              <a:ext uri="{FF2B5EF4-FFF2-40B4-BE49-F238E27FC236}">
                <a16:creationId xmlns:a16="http://schemas.microsoft.com/office/drawing/2014/main" id="{11135944-396E-8649-B716-FFB71F640981}"/>
              </a:ext>
            </a:extLst>
          </p:cNvPr>
          <p:cNvSpPr/>
          <p:nvPr/>
        </p:nvSpPr>
        <p:spPr>
          <a:xfrm>
            <a:off x="2414587" y="2768073"/>
            <a:ext cx="3006067" cy="2932649"/>
          </a:xfrm>
          <a:prstGeom prst="downArrowCallout">
            <a:avLst>
              <a:gd name="adj1" fmla="val 11339"/>
              <a:gd name="adj2" fmla="val 25605"/>
              <a:gd name="adj3" fmla="val 25000"/>
              <a:gd name="adj4" fmla="val 49294"/>
            </a:avLst>
          </a:prstGeom>
          <a:noFill/>
          <a:ln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下箭头标注 8">
            <a:extLst>
              <a:ext uri="{FF2B5EF4-FFF2-40B4-BE49-F238E27FC236}">
                <a16:creationId xmlns:a16="http://schemas.microsoft.com/office/drawing/2014/main" id="{B6417F22-B0D1-4F47-A607-8DF19C1626C5}"/>
              </a:ext>
            </a:extLst>
          </p:cNvPr>
          <p:cNvSpPr/>
          <p:nvPr/>
        </p:nvSpPr>
        <p:spPr>
          <a:xfrm>
            <a:off x="8536380" y="2768072"/>
            <a:ext cx="1450584" cy="2932650"/>
          </a:xfrm>
          <a:prstGeom prst="downArrowCallout">
            <a:avLst>
              <a:gd name="adj1" fmla="val 16787"/>
              <a:gd name="adj2" fmla="val 25605"/>
              <a:gd name="adj3" fmla="val 23051"/>
              <a:gd name="adj4" fmla="val 49933"/>
            </a:avLst>
          </a:prstGeom>
          <a:noFill/>
          <a:ln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下箭头标注 9">
            <a:extLst>
              <a:ext uri="{FF2B5EF4-FFF2-40B4-BE49-F238E27FC236}">
                <a16:creationId xmlns:a16="http://schemas.microsoft.com/office/drawing/2014/main" id="{D1492339-A5EA-CC4A-A571-753EC007E556}"/>
              </a:ext>
            </a:extLst>
          </p:cNvPr>
          <p:cNvSpPr/>
          <p:nvPr/>
        </p:nvSpPr>
        <p:spPr>
          <a:xfrm rot="10800000">
            <a:off x="5535479" y="1301747"/>
            <a:ext cx="2886075" cy="2932649"/>
          </a:xfrm>
          <a:prstGeom prst="downArrowCallout">
            <a:avLst>
              <a:gd name="adj1" fmla="val 11339"/>
              <a:gd name="adj2" fmla="val 25605"/>
              <a:gd name="adj3" fmla="val 25000"/>
              <a:gd name="adj4" fmla="val 49781"/>
            </a:avLst>
          </a:prstGeom>
          <a:noFill/>
          <a:ln>
            <a:solidFill>
              <a:srgbClr val="FF0000"/>
            </a:solidFill>
          </a:ln>
          <a:effectLst>
            <a:outerShdw blurRad="50800" dist="50800" dir="5400000" algn="ctr" rotWithShape="0">
              <a:srgbClr val="000000">
                <a:alpha val="78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6B68B78D-4A17-3A41-B426-5D0FF2C1E74B}"/>
              </a:ext>
            </a:extLst>
          </p:cNvPr>
          <p:cNvSpPr/>
          <p:nvPr/>
        </p:nvSpPr>
        <p:spPr>
          <a:xfrm>
            <a:off x="393834" y="2768072"/>
            <a:ext cx="1577841" cy="146632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</a:rPr>
              <a:t>皈依发心</a:t>
            </a:r>
            <a:r>
              <a:rPr kumimoji="1" lang="en-US" altLang="zh-CN" sz="2400" dirty="0" err="1">
                <a:solidFill>
                  <a:schemeClr val="tx1"/>
                </a:solidFill>
              </a:rPr>
              <a:t>etc</a:t>
            </a:r>
            <a:endParaRPr kumimoji="1"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62A85A43-1B0E-3C41-89A8-7A6EA2EEE10B}"/>
              </a:ext>
            </a:extLst>
          </p:cNvPr>
          <p:cNvSpPr/>
          <p:nvPr/>
        </p:nvSpPr>
        <p:spPr>
          <a:xfrm>
            <a:off x="10220325" y="2825223"/>
            <a:ext cx="1577841" cy="146632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>
                <a:solidFill>
                  <a:schemeClr val="tx1"/>
                </a:solidFill>
              </a:rPr>
              <a:t>回向</a:t>
            </a:r>
            <a:endParaRPr kumimoji="1" lang="en-US" altLang="zh-CN" sz="2400" dirty="0">
              <a:solidFill>
                <a:schemeClr val="tx1"/>
              </a:solidFill>
            </a:endParaRPr>
          </a:p>
          <a:p>
            <a:pPr algn="ctr"/>
            <a:r>
              <a:rPr kumimoji="1" lang="zh-CN" altLang="en-US" sz="2400" dirty="0">
                <a:solidFill>
                  <a:schemeClr val="tx1"/>
                </a:solidFill>
              </a:rPr>
              <a:t>（广</a:t>
            </a:r>
            <a:r>
              <a:rPr kumimoji="1" lang="en-US" altLang="zh-CN" sz="2400" dirty="0">
                <a:solidFill>
                  <a:schemeClr val="tx1"/>
                </a:solidFill>
              </a:rPr>
              <a:t>/</a:t>
            </a:r>
            <a:r>
              <a:rPr kumimoji="1" lang="zh-CN" altLang="en-US" sz="2400" dirty="0">
                <a:solidFill>
                  <a:schemeClr val="tx1"/>
                </a:solidFill>
              </a:rPr>
              <a:t>略）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EBA18CE-BBED-FD4F-ABFE-8D095D64924E}"/>
              </a:ext>
            </a:extLst>
          </p:cNvPr>
          <p:cNvSpPr/>
          <p:nvPr/>
        </p:nvSpPr>
        <p:spPr>
          <a:xfrm>
            <a:off x="3524842" y="5815022"/>
            <a:ext cx="14614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前行</a:t>
            </a:r>
            <a:endParaRPr lang="zh-CN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4E0B832-0CE6-DC42-806C-11997A7A87B7}"/>
              </a:ext>
            </a:extLst>
          </p:cNvPr>
          <p:cNvSpPr/>
          <p:nvPr/>
        </p:nvSpPr>
        <p:spPr>
          <a:xfrm>
            <a:off x="6549030" y="840082"/>
            <a:ext cx="14614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正行</a:t>
            </a:r>
            <a:endParaRPr lang="zh-CN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BC5ECD2-6A91-F941-AC86-1A6937AD2BC5}"/>
              </a:ext>
            </a:extLst>
          </p:cNvPr>
          <p:cNvSpPr/>
          <p:nvPr/>
        </p:nvSpPr>
        <p:spPr>
          <a:xfrm>
            <a:off x="8906467" y="5815022"/>
            <a:ext cx="14614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后行</a:t>
            </a:r>
            <a:endParaRPr lang="zh-CN" altLang="en-US" sz="2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2917BCD-35EA-7F43-863B-6ED0A865D9EC}"/>
              </a:ext>
            </a:extLst>
          </p:cNvPr>
          <p:cNvSpPr/>
          <p:nvPr/>
        </p:nvSpPr>
        <p:spPr>
          <a:xfrm>
            <a:off x="411489" y="143710"/>
            <a:ext cx="42176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修法架构</a:t>
            </a:r>
            <a:r>
              <a:rPr lang="zh-CN" altLang="zh-CN" sz="3600" b="1" dirty="0">
                <a:solidFill>
                  <a:srgbClr val="31313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</a:rPr>
              <a:t> </a:t>
            </a:r>
            <a:endParaRPr lang="zh-CN" altLang="en-US" sz="3600" b="1" dirty="0">
              <a:solidFill>
                <a:srgbClr val="313131"/>
              </a:solidFill>
              <a:latin typeface="Arial Unicode MS" panose="020B0604020202020204" pitchFamily="34" charset="-128"/>
              <a:ea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4317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9">
            <a:extLst>
              <a:ext uri="{FF2B5EF4-FFF2-40B4-BE49-F238E27FC236}">
                <a16:creationId xmlns:a16="http://schemas.microsoft.com/office/drawing/2014/main" id="{7FE4F703-A7D0-6245-A694-76D1EF9B1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457056" tIns="457056" rIns="457056" bIns="457056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55447C7-043A-A148-80BB-9ED19C30657A}"/>
              </a:ext>
            </a:extLst>
          </p:cNvPr>
          <p:cNvSpPr/>
          <p:nvPr/>
        </p:nvSpPr>
        <p:spPr>
          <a:xfrm>
            <a:off x="1721922" y="751757"/>
            <a:ext cx="9286504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/>
              <a:t>金刚七句之上师瑜伽</a:t>
            </a:r>
          </a:p>
          <a:p>
            <a:pPr algn="ctr"/>
            <a:r>
              <a:rPr lang="en-US" altLang="zh-CN" sz="2400" dirty="0"/>
              <a:t>——</a:t>
            </a:r>
            <a:r>
              <a:rPr lang="zh-CN" altLang="en-US" sz="2400" dirty="0"/>
              <a:t>降加持雨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阿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自身平庸安住前虚空，邬金无垢达娜果夏湖，     </a:t>
            </a:r>
            <a:r>
              <a:rPr lang="zh-CN" altLang="en-US" sz="2000" b="1" dirty="0">
                <a:solidFill>
                  <a:srgbClr val="0432FF"/>
                </a:solidFill>
              </a:rPr>
              <a:t> </a:t>
            </a:r>
            <a:r>
              <a:rPr lang="en-US" altLang="zh-CN" sz="1800" b="1" dirty="0">
                <a:solidFill>
                  <a:srgbClr val="0432FF"/>
                </a:solidFill>
              </a:rPr>
              <a:t>(</a:t>
            </a:r>
            <a:r>
              <a:rPr lang="zh-CN" altLang="zh-CN" sz="1800" b="1" dirty="0">
                <a:solidFill>
                  <a:srgbClr val="0432FF"/>
                </a:solidFill>
              </a:rPr>
              <a:t>一</a:t>
            </a:r>
            <a:r>
              <a:rPr lang="en-US" altLang="zh-CN" sz="1800" b="1" dirty="0">
                <a:solidFill>
                  <a:srgbClr val="0432FF"/>
                </a:solidFill>
              </a:rPr>
              <a:t>) </a:t>
            </a:r>
            <a:r>
              <a:rPr lang="zh-CN" altLang="zh-CN" sz="1800" b="1" dirty="0">
                <a:solidFill>
                  <a:srgbClr val="0432FF"/>
                </a:solidFill>
              </a:rPr>
              <a:t>观想莲花生大师 </a:t>
            </a:r>
            <a:endParaRPr lang="zh-CN" altLang="en-US" sz="2000" b="1" dirty="0">
              <a:solidFill>
                <a:srgbClr val="0432FF"/>
              </a:solidFill>
            </a:endParaRPr>
          </a:p>
          <a:p>
            <a:r>
              <a:rPr lang="zh-CN" altLang="en-US" sz="2000" dirty="0">
                <a:solidFill>
                  <a:srgbClr val="FF0000"/>
                </a:solidFill>
              </a:rPr>
              <a:t>深邃盈满具八功德水，中央珍宝莲花盛开中。</a:t>
            </a:r>
            <a:r>
              <a:rPr lang="en-US" altLang="zh-CN" sz="2000" dirty="0">
                <a:solidFill>
                  <a:srgbClr val="FF0000"/>
                </a:solidFill>
              </a:rPr>
              <a:t>      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0432FF"/>
                </a:solidFill>
              </a:rPr>
              <a:t>(</a:t>
            </a:r>
            <a:r>
              <a:rPr lang="zh-CN" altLang="zh-CN" dirty="0">
                <a:solidFill>
                  <a:srgbClr val="0432FF"/>
                </a:solidFill>
              </a:rPr>
              <a:t>显而无自性</a:t>
            </a:r>
            <a:r>
              <a:rPr lang="zh-CN" altLang="en-US" dirty="0">
                <a:solidFill>
                  <a:srgbClr val="0432FF"/>
                </a:solidFill>
              </a:rPr>
              <a:t>如空中彩虹</a:t>
            </a:r>
            <a:r>
              <a:rPr lang="zh-CN" altLang="zh-CN" dirty="0">
                <a:solidFill>
                  <a:srgbClr val="0432FF"/>
                </a:solidFill>
              </a:rPr>
              <a:t> </a:t>
            </a:r>
            <a:r>
              <a:rPr lang="en-US" altLang="zh-CN" dirty="0">
                <a:solidFill>
                  <a:srgbClr val="0432FF"/>
                </a:solidFill>
              </a:rPr>
              <a:t>)</a:t>
            </a:r>
            <a:endParaRPr lang="zh-CN" altLang="en-US" dirty="0">
              <a:solidFill>
                <a:srgbClr val="0432FF"/>
              </a:solidFill>
            </a:endParaRPr>
          </a:p>
          <a:p>
            <a:r>
              <a:rPr lang="zh-CN" altLang="en-US" sz="2000" dirty="0">
                <a:solidFill>
                  <a:srgbClr val="FF0000"/>
                </a:solidFill>
              </a:rPr>
              <a:t>皈处总集邬金金刚持，相好赫奕措嘉母双运，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右持金刚左持托巴瓶，绸缎珍宝骨饰庄严美。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五光界中大乐威光耀，三根眷属之海如云集，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加持大悲甘霖垂视我。</a:t>
            </a:r>
          </a:p>
          <a:p>
            <a:br>
              <a:rPr lang="zh-CN" altLang="en-US" sz="2000" dirty="0"/>
            </a:br>
            <a:r>
              <a:rPr lang="zh-CN" altLang="en-US" sz="2000" dirty="0"/>
              <a:t>（加七句祈祷）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诸佛本体无死智慧身，</a:t>
            </a:r>
            <a:r>
              <a:rPr lang="zh-CN" altLang="en-US" sz="2400" dirty="0">
                <a:solidFill>
                  <a:srgbClr val="FF0000"/>
                </a:solidFill>
              </a:rPr>
              <a:t>                                  </a:t>
            </a:r>
            <a:r>
              <a:rPr lang="zh-CN" altLang="en-US" sz="2400" b="1" dirty="0">
                <a:solidFill>
                  <a:srgbClr val="0432FF"/>
                </a:solidFill>
              </a:rPr>
              <a:t> </a:t>
            </a:r>
            <a:r>
              <a:rPr lang="en-US" altLang="zh-CN" sz="2000" b="1" dirty="0">
                <a:solidFill>
                  <a:srgbClr val="0432FF"/>
                </a:solidFill>
              </a:rPr>
              <a:t>(</a:t>
            </a:r>
            <a:r>
              <a:rPr lang="zh-CN" altLang="en-US" sz="2000" b="1" dirty="0">
                <a:solidFill>
                  <a:srgbClr val="0432FF"/>
                </a:solidFill>
              </a:rPr>
              <a:t>二</a:t>
            </a:r>
            <a:r>
              <a:rPr lang="en-US" altLang="zh-CN" sz="2000" b="1" dirty="0">
                <a:solidFill>
                  <a:srgbClr val="0432FF"/>
                </a:solidFill>
              </a:rPr>
              <a:t>) </a:t>
            </a:r>
            <a:r>
              <a:rPr lang="zh-CN" altLang="zh-CN" sz="2000" b="1" dirty="0">
                <a:solidFill>
                  <a:srgbClr val="0432FF"/>
                </a:solidFill>
              </a:rPr>
              <a:t>修七支供 </a:t>
            </a:r>
            <a:endParaRPr lang="zh-CN" altLang="en-US" sz="2000" b="1" dirty="0">
              <a:solidFill>
                <a:srgbClr val="0432FF"/>
              </a:solidFill>
            </a:endParaRPr>
          </a:p>
          <a:p>
            <a:r>
              <a:rPr lang="zh-CN" altLang="en-US" sz="2000" dirty="0">
                <a:solidFill>
                  <a:srgbClr val="FF0000"/>
                </a:solidFill>
              </a:rPr>
              <a:t>猛厉渴慕恒顶恭信礼。身体受用三世所积善，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观为普贤云供而敬奉。无余忏悔无始累积罪。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诸佛佛子所有之功德，唯一遍主怙主之胜迹，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诚心随喜起信而祈祷。请降深广妙法甘露雨。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聚合自他一切之善业，乃至轮回大海未尽间，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追随怙主汝尊之脚步，为度天下众生而回向。</a:t>
            </a:r>
          </a:p>
        </p:txBody>
      </p:sp>
    </p:spTree>
    <p:extLst>
      <p:ext uri="{BB962C8B-B14F-4D97-AF65-F5344CB8AC3E}">
        <p14:creationId xmlns:p14="http://schemas.microsoft.com/office/powerpoint/2010/main" val="4226462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9">
            <a:extLst>
              <a:ext uri="{FF2B5EF4-FFF2-40B4-BE49-F238E27FC236}">
                <a16:creationId xmlns:a16="http://schemas.microsoft.com/office/drawing/2014/main" id="{7FE4F703-A7D0-6245-A694-76D1EF9B1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457056" tIns="457056" rIns="457056" bIns="457056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55447C7-043A-A148-80BB-9ED19C30657A}"/>
              </a:ext>
            </a:extLst>
          </p:cNvPr>
          <p:cNvSpPr/>
          <p:nvPr/>
        </p:nvSpPr>
        <p:spPr>
          <a:xfrm>
            <a:off x="1721922" y="751757"/>
            <a:ext cx="9286504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</a:rPr>
              <a:t>皈处总集广大智悲藏，浊世唯一救主珍贵宝</a:t>
            </a:r>
            <a:r>
              <a:rPr lang="zh-CN" altLang="en-US" sz="2400" dirty="0">
                <a:solidFill>
                  <a:srgbClr val="FF0000"/>
                </a:solidFill>
              </a:rPr>
              <a:t>，     </a:t>
            </a:r>
            <a:r>
              <a:rPr lang="zh-CN" altLang="en-US" sz="2400" b="1" dirty="0">
                <a:solidFill>
                  <a:srgbClr val="0432FF"/>
                </a:solidFill>
              </a:rPr>
              <a:t> </a:t>
            </a:r>
            <a:r>
              <a:rPr lang="en-US" altLang="zh-CN" sz="2000" b="1" dirty="0">
                <a:solidFill>
                  <a:srgbClr val="0432FF"/>
                </a:solidFill>
              </a:rPr>
              <a:t>(</a:t>
            </a:r>
            <a:r>
              <a:rPr lang="zh-CN" altLang="en-US" sz="2000" b="1" dirty="0">
                <a:solidFill>
                  <a:srgbClr val="0432FF"/>
                </a:solidFill>
              </a:rPr>
              <a:t>三</a:t>
            </a:r>
            <a:r>
              <a:rPr lang="en-US" altLang="zh-CN" sz="2000" b="1" dirty="0">
                <a:solidFill>
                  <a:srgbClr val="0432FF"/>
                </a:solidFill>
              </a:rPr>
              <a:t>) </a:t>
            </a:r>
            <a:r>
              <a:rPr lang="zh-CN" altLang="en-US" sz="2000" b="1" dirty="0">
                <a:solidFill>
                  <a:srgbClr val="0432FF"/>
                </a:solidFill>
              </a:rPr>
              <a:t>祈祷</a:t>
            </a:r>
            <a:r>
              <a:rPr lang="zh-CN" altLang="zh-CN" sz="2000" b="1" dirty="0">
                <a:solidFill>
                  <a:srgbClr val="0432FF"/>
                </a:solidFill>
              </a:rPr>
              <a:t>莲师</a:t>
            </a:r>
            <a:r>
              <a:rPr lang="zh-CN" altLang="en-US" sz="2000" dirty="0">
                <a:solidFill>
                  <a:srgbClr val="0432FF"/>
                </a:solidFill>
              </a:rPr>
              <a:t>    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遭受五浊衰损痛苦时，愿速慈悲垂视祈请子。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密意界中散射大悲力，请求加持具敬我之心，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祈请迅速示显诸验相，恩赐共与不共之成就。</a:t>
            </a:r>
          </a:p>
          <a:p>
            <a:r>
              <a:rPr lang="zh-CN" altLang="en-US" sz="1800" dirty="0"/>
              <a:t>　　</a:t>
            </a:r>
            <a:r>
              <a:rPr lang="zh-CN" altLang="en-US" sz="2000" dirty="0"/>
              <a:t>之后</a:t>
            </a:r>
            <a:r>
              <a:rPr lang="zh-CN" altLang="en-US" sz="2000" dirty="0">
                <a:solidFill>
                  <a:schemeClr val="tx1"/>
                </a:solidFill>
              </a:rPr>
              <a:t>尽力</a:t>
            </a:r>
            <a:r>
              <a:rPr lang="zh-CN" altLang="en-US" sz="2000" b="1" dirty="0">
                <a:solidFill>
                  <a:schemeClr val="tx1"/>
                </a:solidFill>
              </a:rPr>
              <a:t>念诵七句祈祷文</a:t>
            </a:r>
            <a:r>
              <a:rPr lang="zh-CN" altLang="en-US" sz="2000" dirty="0"/>
              <a:t>，并以恭敬心与信心观想：从佛父佛母双运处及心间，发出智慧五色光，融入自身心间，从而获得加持，之后</a:t>
            </a:r>
            <a:r>
              <a:rPr lang="zh-CN" altLang="en-US" sz="2000" dirty="0">
                <a:solidFill>
                  <a:schemeClr val="tx1"/>
                </a:solidFill>
              </a:rPr>
              <a:t>尽力</a:t>
            </a:r>
            <a:r>
              <a:rPr lang="zh-CN" altLang="en-US" sz="2000" b="1" dirty="0">
                <a:solidFill>
                  <a:schemeClr val="tx1"/>
                </a:solidFill>
              </a:rPr>
              <a:t>念诵莲师心咒</a:t>
            </a:r>
            <a:r>
              <a:rPr lang="zh-CN" altLang="en-US" sz="2000" dirty="0"/>
              <a:t>。</a:t>
            </a:r>
          </a:p>
          <a:p>
            <a:endParaRPr lang="zh-CN" altLang="en-US" sz="2000" dirty="0"/>
          </a:p>
          <a:p>
            <a:r>
              <a:rPr lang="zh-CN" altLang="en-US" sz="2000" dirty="0">
                <a:solidFill>
                  <a:srgbClr val="FF0000"/>
                </a:solidFill>
              </a:rPr>
              <a:t>上师三处三字中，放射白红蓝三光，</a:t>
            </a:r>
            <a:r>
              <a:rPr lang="zh-CN" altLang="en-US" sz="2400" dirty="0">
                <a:solidFill>
                  <a:srgbClr val="FF0000"/>
                </a:solidFill>
              </a:rPr>
              <a:t>   </a:t>
            </a:r>
            <a:r>
              <a:rPr lang="zh-CN" altLang="en-US" sz="2400" b="1" dirty="0">
                <a:solidFill>
                  <a:srgbClr val="0432FF"/>
                </a:solidFill>
              </a:rPr>
              <a:t>               </a:t>
            </a:r>
            <a:r>
              <a:rPr lang="en-US" altLang="zh-CN" sz="2000" b="1" dirty="0">
                <a:solidFill>
                  <a:srgbClr val="0432FF"/>
                </a:solidFill>
              </a:rPr>
              <a:t>(</a:t>
            </a:r>
            <a:r>
              <a:rPr lang="zh-CN" altLang="en-US" sz="2000" b="1" dirty="0">
                <a:solidFill>
                  <a:srgbClr val="0432FF"/>
                </a:solidFill>
              </a:rPr>
              <a:t>四</a:t>
            </a:r>
            <a:r>
              <a:rPr lang="en-US" altLang="zh-CN" sz="2000" b="1" dirty="0">
                <a:solidFill>
                  <a:srgbClr val="0432FF"/>
                </a:solidFill>
              </a:rPr>
              <a:t>)</a:t>
            </a:r>
            <a:r>
              <a:rPr lang="zh-CN" altLang="en-US" sz="2000" b="1" dirty="0">
                <a:solidFill>
                  <a:srgbClr val="0432FF"/>
                </a:solidFill>
              </a:rPr>
              <a:t> 接受灌顶</a:t>
            </a:r>
            <a:r>
              <a:rPr lang="zh-CN" altLang="en-US" sz="2000" dirty="0">
                <a:solidFill>
                  <a:srgbClr val="0432FF"/>
                </a:solidFill>
              </a:rPr>
              <a:t>    </a:t>
            </a:r>
            <a:endParaRPr lang="zh-CN" altLang="en-US" sz="2000" dirty="0">
              <a:solidFill>
                <a:srgbClr val="FF0000"/>
              </a:solidFill>
            </a:endParaRPr>
          </a:p>
          <a:p>
            <a:r>
              <a:rPr lang="zh-CN" altLang="en-US" sz="2000" dirty="0">
                <a:solidFill>
                  <a:srgbClr val="FF0000"/>
                </a:solidFill>
              </a:rPr>
              <a:t>融自三处消三障，成就身语意金刚。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上师诸眷皆化光，白红明点吽字相，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融入自心上师意，自心无别法身中。</a:t>
            </a:r>
          </a:p>
          <a:p>
            <a:r>
              <a:rPr lang="zh-CN" altLang="en-US" sz="2000" dirty="0">
                <a:solidFill>
                  <a:srgbClr val="FF0000"/>
                </a:solidFill>
              </a:rPr>
              <a:t>阿！阿！</a:t>
            </a:r>
          </a:p>
          <a:p>
            <a:r>
              <a:rPr lang="zh-CN" altLang="en-US" sz="2000" dirty="0"/>
              <a:t>　　诵完之后，应观本来超离一切造作取舍之自心本性原始大法身本来面目，复次了知一切如幻显现皆为上师之自性。</a:t>
            </a:r>
            <a:r>
              <a:rPr lang="zh-CN" altLang="en-US" sz="2000" b="1" dirty="0">
                <a:solidFill>
                  <a:srgbClr val="0432FF"/>
                </a:solidFill>
              </a:rPr>
              <a:t>回向</a:t>
            </a:r>
            <a:r>
              <a:rPr lang="zh-CN" altLang="en-US" sz="2000" b="1" dirty="0">
                <a:solidFill>
                  <a:schemeClr val="tx1"/>
                </a:solidFill>
              </a:rPr>
              <a:t>善根并诵吉祥之颂</a:t>
            </a:r>
            <a:r>
              <a:rPr lang="zh-CN" altLang="en-US" sz="2000" dirty="0"/>
              <a:t>。</a:t>
            </a:r>
          </a:p>
          <a:p>
            <a:r>
              <a:rPr lang="zh-CN" altLang="en-US" sz="2000" dirty="0"/>
              <a:t>　　此文于丁亥年七月初八，由生生世世发愿成为莲师之奴仆者，麦彭嘉措意海中流露。芒嘎啦！                                  二零一三年十二月十一日 慈诚罗珠 恭译</a:t>
            </a:r>
          </a:p>
        </p:txBody>
      </p:sp>
    </p:spTree>
    <p:extLst>
      <p:ext uri="{BB962C8B-B14F-4D97-AF65-F5344CB8AC3E}">
        <p14:creationId xmlns:p14="http://schemas.microsoft.com/office/powerpoint/2010/main" val="977301850"/>
      </p:ext>
    </p:extLst>
  </p:cSld>
  <p:clrMapOvr>
    <a:masterClrMapping/>
  </p:clrMapOvr>
</p:sld>
</file>

<file path=ppt/theme/theme1.xml><?xml version="1.0" encoding="utf-8"?>
<a:theme xmlns:a="http://schemas.openxmlformats.org/drawingml/2006/main" name="Damask">
  <a:themeElements>
    <a:clrScheme name="Damask">
      <a:dk1>
        <a:srgbClr val="000000"/>
      </a:dk1>
      <a:lt1>
        <a:srgbClr val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1344</TotalTime>
  <Words>1041</Words>
  <Application>Microsoft Macintosh PowerPoint</Application>
  <PresentationFormat>宽屏</PresentationFormat>
  <Paragraphs>97</Paragraphs>
  <Slides>10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宋体</vt:lpstr>
      <vt:lpstr>Arial Unicode MS</vt:lpstr>
      <vt:lpstr>Arial</vt:lpstr>
      <vt:lpstr>Bookman Old Style</vt:lpstr>
      <vt:lpstr>Calibri</vt:lpstr>
      <vt:lpstr>Rockwell</vt:lpstr>
      <vt:lpstr>Damask</vt:lpstr>
      <vt:lpstr>金刚七句之上师瑜伽  复习 讨论 </vt:lpstr>
      <vt:lpstr>                            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                           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课程：佛教的定义 复习 讨论 </dc:title>
  <dc:creator>Joyce Liu</dc:creator>
  <cp:lastModifiedBy>Microsoft Office User</cp:lastModifiedBy>
  <cp:revision>62</cp:revision>
  <dcterms:created xsi:type="dcterms:W3CDTF">2018-07-03T23:14:17Z</dcterms:created>
  <dcterms:modified xsi:type="dcterms:W3CDTF">2021-02-10T11:24:48Z</dcterms:modified>
</cp:coreProperties>
</file>